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323" r:id="rId3"/>
    <p:sldId id="315" r:id="rId4"/>
    <p:sldId id="322" r:id="rId5"/>
    <p:sldId id="317" r:id="rId6"/>
    <p:sldId id="318" r:id="rId7"/>
    <p:sldId id="314" r:id="rId8"/>
    <p:sldId id="32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4839" autoAdjust="0"/>
  </p:normalViewPr>
  <p:slideViewPr>
    <p:cSldViewPr>
      <p:cViewPr varScale="1">
        <p:scale>
          <a:sx n="43" d="100"/>
          <a:sy n="4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9FE6-2F95-4527-9006-AEF94E1C1614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FA926-24F2-4C43-A6AF-F53C371262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A926-24F2-4C43-A6AF-F53C3712622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2DA6-FF6C-4079-BDD1-4C9AD5030A5D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465E-C25E-4827-92EA-FE219F9237B6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13AB-0618-4702-9548-9437C51C7D9B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97A9-8DC4-43BA-8B72-3F784595843F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A3B9-20E6-4A44-995E-CBAAD23F387C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29-FA75-406C-8F0A-12F5A4CF3440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969E-682A-4679-B4D9-5A558C468453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957-0F05-4366-AD86-27E4C0FE35A7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A6A6-96CA-46F8-A9CD-2643267FA685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0C06-36CD-45F3-A398-599559C24748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0A62-070A-4B8C-83F9-B4183DE9D16F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F5F1-1F92-46C2-BB14-1CB688B32AF0}" type="datetime1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33DE-DEF2-41C6-9C4C-C63D8C493B6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umb.no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44824"/>
            <a:ext cx="7772400" cy="18002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Ensuring rights to water and sanitation for women and girls</a:t>
            </a:r>
            <a:endParaRPr lang="en-GB" sz="4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Lyla Mehta</a:t>
            </a:r>
          </a:p>
          <a:p>
            <a:pPr eaLnBrk="1" hangingPunct="1"/>
            <a:r>
              <a:rPr lang="en-GB" sz="2800" dirty="0" smtClean="0"/>
              <a:t>Institute of </a:t>
            </a:r>
            <a:r>
              <a:rPr lang="en-GB" sz="2800" dirty="0" smtClean="0">
                <a:latin typeface="+mj-lt"/>
              </a:rPr>
              <a:t>Development</a:t>
            </a:r>
            <a:r>
              <a:rPr lang="en-GB" sz="2800" dirty="0" smtClean="0"/>
              <a:t> Studies, UK  and Noragric, Norway  </a:t>
            </a:r>
          </a:p>
          <a:p>
            <a:pPr eaLnBrk="1" hangingPunct="1"/>
            <a:endParaRPr lang="en-GB" sz="2800" b="1" dirty="0" smtClean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261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STEPS_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57188"/>
            <a:ext cx="28082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UMB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0"/>
            <a:ext cx="1476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Why water and sanitation for all? </a:t>
            </a:r>
            <a:r>
              <a:rPr lang="en-GB" sz="3600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Essential for global </a:t>
            </a:r>
            <a:r>
              <a:rPr lang="en-GB" dirty="0" smtClean="0"/>
              <a:t>justice and human </a:t>
            </a:r>
            <a:r>
              <a:rPr lang="en-GB" dirty="0" smtClean="0"/>
              <a:t>development</a:t>
            </a:r>
          </a:p>
          <a:p>
            <a:r>
              <a:rPr lang="en-GB" dirty="0" smtClean="0"/>
              <a:t>Key to realising all the MDGs </a:t>
            </a:r>
            <a:endParaRPr lang="en-GB" dirty="0" smtClean="0"/>
          </a:p>
          <a:p>
            <a:r>
              <a:rPr lang="en-GB" dirty="0" smtClean="0"/>
              <a:t>Recognised </a:t>
            </a:r>
            <a:r>
              <a:rPr lang="en-GB" dirty="0" smtClean="0"/>
              <a:t>as human rights by the General Assembly and Human Rights Council in 2010</a:t>
            </a:r>
          </a:p>
          <a:p>
            <a:r>
              <a:rPr lang="en-GB" dirty="0" smtClean="0"/>
              <a:t> Provide equality, dignity, privacy  and equal life chances to women and </a:t>
            </a:r>
            <a:r>
              <a:rPr lang="en-GB" dirty="0" smtClean="0"/>
              <a:t>girls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51520" y="-521705"/>
            <a:ext cx="8604448" cy="104341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1259632" y="3789040"/>
            <a:ext cx="6336704" cy="936104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MDG target 7c: “</a:t>
            </a:r>
            <a:r>
              <a:rPr lang="en-GB" sz="2800" b="1" i="1" dirty="0" smtClean="0"/>
              <a:t>to halve, by 2015, the proportion of people without sustainable access to safe drinking water and basic sanitation” </a:t>
            </a:r>
            <a:r>
              <a:rPr lang="en-GB" sz="2800" b="1" i="1" dirty="0" smtClean="0"/>
              <a:t> - currently 780 million lack access to drinking water and 2.5 billion people lack improved sanitation facilities</a:t>
            </a:r>
            <a:endParaRPr lang="en-GB" sz="2800" b="1" i="1" dirty="0" smtClean="0"/>
          </a:p>
          <a:p>
            <a:endParaRPr lang="en-GB" sz="2400" b="1" i="1" dirty="0" smtClean="0"/>
          </a:p>
          <a:p>
            <a:endParaRPr lang="en-GB" b="1" i="1" dirty="0" smtClean="0"/>
          </a:p>
        </p:txBody>
      </p:sp>
      <p:pic>
        <p:nvPicPr>
          <p:cNvPr id="6" name="Picture Placeholder 5" descr="P102024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05" r="5605"/>
          <a:stretch>
            <a:fillRect/>
          </a:stretch>
        </p:blipFill>
        <p:spPr>
          <a:xfrm>
            <a:off x="1619672" y="332656"/>
            <a:ext cx="4082752" cy="2962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Women’s daily water access issues in Ethiopia </a:t>
            </a:r>
            <a:endParaRPr lang="en-GB" sz="3200" dirty="0"/>
          </a:p>
        </p:txBody>
      </p:sp>
      <p:pic>
        <p:nvPicPr>
          <p:cNvPr id="5" name="Content Placeholder 4" descr="Mole 0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3013926" cy="4525963"/>
          </a:xfrm>
        </p:spPr>
      </p:pic>
      <p:pic>
        <p:nvPicPr>
          <p:cNvPr id="6" name="Content Placeholder 5" descr="Mole 05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4038600" cy="2689382"/>
          </a:xfrm>
        </p:spPr>
      </p:pic>
      <p:sp>
        <p:nvSpPr>
          <p:cNvPr id="7" name="TextBox 6"/>
          <p:cNvSpPr txBox="1"/>
          <p:nvPr/>
        </p:nvSpPr>
        <p:spPr>
          <a:xfrm>
            <a:off x="611561" y="4941168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Hand dug well water salty and  skin gets affected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11426" y="4642679"/>
            <a:ext cx="2078383" cy="1621182"/>
          </a:xfrm>
          <a:custGeom>
            <a:avLst/>
            <a:gdLst>
              <a:gd name="connsiteX0" fmla="*/ 1133061 w 2078383"/>
              <a:gd name="connsiteY0" fmla="*/ 141356 h 1621182"/>
              <a:gd name="connsiteX1" fmla="*/ 1981200 w 2078383"/>
              <a:gd name="connsiteY1" fmla="*/ 1095512 h 1621182"/>
              <a:gd name="connsiteX2" fmla="*/ 549965 w 2078383"/>
              <a:gd name="connsiteY2" fmla="*/ 1479825 h 1621182"/>
              <a:gd name="connsiteX3" fmla="*/ 99391 w 2078383"/>
              <a:gd name="connsiteY3" fmla="*/ 247373 h 1621182"/>
              <a:gd name="connsiteX4" fmla="*/ 1133061 w 2078383"/>
              <a:gd name="connsiteY4" fmla="*/ 141356 h 16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383" h="1621182">
                <a:moveTo>
                  <a:pt x="1133061" y="141356"/>
                </a:moveTo>
                <a:cubicBezTo>
                  <a:pt x="1446696" y="282713"/>
                  <a:pt x="2078383" y="872434"/>
                  <a:pt x="1981200" y="1095512"/>
                </a:cubicBezTo>
                <a:cubicBezTo>
                  <a:pt x="1884017" y="1318590"/>
                  <a:pt x="863600" y="1621182"/>
                  <a:pt x="549965" y="1479825"/>
                </a:cubicBezTo>
                <a:cubicBezTo>
                  <a:pt x="236330" y="1338469"/>
                  <a:pt x="0" y="474869"/>
                  <a:pt x="99391" y="247373"/>
                </a:cubicBezTo>
                <a:cubicBezTo>
                  <a:pt x="198782" y="19877"/>
                  <a:pt x="819426" y="0"/>
                  <a:pt x="1133061" y="1413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31640" y="3573016"/>
            <a:ext cx="720080" cy="115212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491880" y="4581128"/>
            <a:ext cx="2078383" cy="1621182"/>
          </a:xfrm>
          <a:custGeom>
            <a:avLst/>
            <a:gdLst>
              <a:gd name="connsiteX0" fmla="*/ 1133061 w 2078383"/>
              <a:gd name="connsiteY0" fmla="*/ 141356 h 1621182"/>
              <a:gd name="connsiteX1" fmla="*/ 1981200 w 2078383"/>
              <a:gd name="connsiteY1" fmla="*/ 1095512 h 1621182"/>
              <a:gd name="connsiteX2" fmla="*/ 549965 w 2078383"/>
              <a:gd name="connsiteY2" fmla="*/ 1479825 h 1621182"/>
              <a:gd name="connsiteX3" fmla="*/ 99391 w 2078383"/>
              <a:gd name="connsiteY3" fmla="*/ 247373 h 1621182"/>
              <a:gd name="connsiteX4" fmla="*/ 1133061 w 2078383"/>
              <a:gd name="connsiteY4" fmla="*/ 141356 h 16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383" h="1621182">
                <a:moveTo>
                  <a:pt x="1133061" y="141356"/>
                </a:moveTo>
                <a:cubicBezTo>
                  <a:pt x="1446696" y="282713"/>
                  <a:pt x="2078383" y="872434"/>
                  <a:pt x="1981200" y="1095512"/>
                </a:cubicBezTo>
                <a:cubicBezTo>
                  <a:pt x="1884017" y="1318590"/>
                  <a:pt x="863600" y="1621182"/>
                  <a:pt x="549965" y="1479825"/>
                </a:cubicBezTo>
                <a:cubicBezTo>
                  <a:pt x="236330" y="1338469"/>
                  <a:pt x="0" y="474869"/>
                  <a:pt x="99391" y="247373"/>
                </a:cubicBezTo>
                <a:cubicBezTo>
                  <a:pt x="198782" y="19877"/>
                  <a:pt x="819426" y="0"/>
                  <a:pt x="1133061" y="1413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779912" y="494116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Water runs out at 10am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92080" y="4149080"/>
            <a:ext cx="2880320" cy="115212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5492"/>
            <a:ext cx="8568952" cy="585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Gaps in formulation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888" y="1124744"/>
            <a:ext cx="5040560" cy="525658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No attention to regional variation</a:t>
            </a:r>
          </a:p>
          <a:p>
            <a:r>
              <a:rPr lang="en-GB" dirty="0" smtClean="0"/>
              <a:t>Rural dwellers, poor  and </a:t>
            </a:r>
            <a:r>
              <a:rPr lang="en-GB" dirty="0" err="1" smtClean="0"/>
              <a:t>peri</a:t>
            </a:r>
            <a:r>
              <a:rPr lang="en-GB" dirty="0" smtClean="0"/>
              <a:t> urban areas miss out </a:t>
            </a:r>
          </a:p>
          <a:p>
            <a:r>
              <a:rPr lang="en-GB" dirty="0" smtClean="0"/>
              <a:t>No questioning of gender </a:t>
            </a:r>
            <a:r>
              <a:rPr lang="en-GB" dirty="0" smtClean="0"/>
              <a:t>disparities</a:t>
            </a:r>
          </a:p>
          <a:p>
            <a:r>
              <a:rPr lang="en-GB" dirty="0" smtClean="0"/>
              <a:t>Low hanging fruit</a:t>
            </a:r>
          </a:p>
          <a:p>
            <a:r>
              <a:rPr lang="en-GB" dirty="0" smtClean="0"/>
              <a:t>Ignores equality and sustainability</a:t>
            </a:r>
          </a:p>
          <a:p>
            <a:r>
              <a:rPr lang="en-GB" dirty="0" smtClean="0"/>
              <a:t>What counts as improved?</a:t>
            </a:r>
          </a:p>
          <a:p>
            <a:r>
              <a:rPr lang="en-GB" dirty="0" smtClean="0"/>
              <a:t>No sex-</a:t>
            </a:r>
            <a:r>
              <a:rPr lang="en-GB" dirty="0" smtClean="0"/>
              <a:t>disaggregated </a:t>
            </a:r>
            <a:r>
              <a:rPr lang="en-GB" dirty="0" smtClean="0"/>
              <a:t>data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2" descr="https://encrypted-tbn0.google.com/images?q=tbn:ANd9GcQ7e3bnCwW6BXrDj7k-F4ZLc8n8kmKXcvwVwdZlPFW3AAJfC8L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80831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Challenges to realising r</a:t>
            </a:r>
            <a:r>
              <a:rPr lang="en-GB" dirty="0" smtClean="0"/>
              <a:t>ights to water and sanitation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1922" name="Picture 2" descr="Z:\scarcity book\slide.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4087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Prospects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en-GB" sz="14400" dirty="0" smtClean="0"/>
              <a:t>Targets g</a:t>
            </a:r>
            <a:r>
              <a:rPr lang="en-GB" sz="14400" dirty="0" smtClean="0"/>
              <a:t>alvanise </a:t>
            </a:r>
            <a:r>
              <a:rPr lang="en-GB" sz="14400" dirty="0" smtClean="0"/>
              <a:t>political  action from global to local</a:t>
            </a:r>
          </a:p>
          <a:p>
            <a:r>
              <a:rPr lang="en-GB" sz="14400" dirty="0" smtClean="0"/>
              <a:t>Benefits for women and girls </a:t>
            </a:r>
            <a:r>
              <a:rPr lang="en-GB" sz="14400" dirty="0" smtClean="0"/>
              <a:t>and powerful ways to tackle gender inequality  </a:t>
            </a:r>
            <a:endParaRPr lang="en-GB" sz="14400" dirty="0" smtClean="0"/>
          </a:p>
          <a:p>
            <a:r>
              <a:rPr lang="en-GB" sz="14400" dirty="0" smtClean="0"/>
              <a:t>Post-2015: non discrimination, equality, sustainability, </a:t>
            </a:r>
            <a:r>
              <a:rPr lang="en-GB" sz="14400" dirty="0" smtClean="0"/>
              <a:t>rights </a:t>
            </a:r>
            <a:endParaRPr lang="en-GB" sz="14400" dirty="0" smtClean="0"/>
          </a:p>
          <a:p>
            <a:r>
              <a:rPr lang="en-GB" sz="14400" dirty="0" smtClean="0"/>
              <a:t>Need to go beyond tracking number, counting toilets</a:t>
            </a:r>
            <a:endParaRPr lang="en-GB" sz="14400" dirty="0" smtClean="0"/>
          </a:p>
          <a:p>
            <a:r>
              <a:rPr lang="en-GB" sz="14400" dirty="0" smtClean="0"/>
              <a:t>Universality / tackling exclusion not an option but collective  responsibility </a:t>
            </a:r>
          </a:p>
          <a:p>
            <a:endParaRPr lang="en-GB" sz="12800" dirty="0" smtClean="0"/>
          </a:p>
          <a:p>
            <a:endParaRPr lang="en-GB" sz="5800" dirty="0" smtClean="0"/>
          </a:p>
          <a:p>
            <a:pPr>
              <a:buNone/>
            </a:pPr>
            <a:r>
              <a:rPr lang="en-GB" sz="5800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3DE-DEF2-41C6-9C4C-C63D8C493B6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250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Ensuring rights to water and sanitation for women and girls</vt:lpstr>
      <vt:lpstr>Why water and sanitation for all?  </vt:lpstr>
      <vt:lpstr> </vt:lpstr>
      <vt:lpstr>Women’s daily water access issues in Ethiopia </vt:lpstr>
      <vt:lpstr>1.</vt:lpstr>
      <vt:lpstr>Gaps in formulation</vt:lpstr>
      <vt:lpstr>Challenges to realising rights to water and sanitation </vt:lpstr>
      <vt:lpstr>Prospects and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lylam</cp:lastModifiedBy>
  <cp:revision>83</cp:revision>
  <dcterms:created xsi:type="dcterms:W3CDTF">2012-03-21T21:46:59Z</dcterms:created>
  <dcterms:modified xsi:type="dcterms:W3CDTF">2013-03-06T14:36:59Z</dcterms:modified>
</cp:coreProperties>
</file>